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5" r:id="rId3"/>
    <p:sldId id="291" r:id="rId4"/>
    <p:sldId id="278" r:id="rId5"/>
    <p:sldId id="279" r:id="rId6"/>
    <p:sldId id="280" r:id="rId7"/>
    <p:sldId id="290" r:id="rId8"/>
    <p:sldId id="289" r:id="rId9"/>
    <p:sldId id="284" r:id="rId10"/>
    <p:sldId id="285" r:id="rId11"/>
    <p:sldId id="281" r:id="rId12"/>
    <p:sldId id="287" r:id="rId13"/>
    <p:sldId id="282" r:id="rId14"/>
    <p:sldId id="288" r:id="rId15"/>
    <p:sldId id="286" r:id="rId16"/>
    <p:sldId id="27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49193"/>
            <a:ext cx="9144000" cy="23876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 b="1">
                <a:latin typeface="Times New Roman"/>
                <a:cs typeface="Times New Roman"/>
              </a:rPr>
              <a:t>РОССИЙСКАЯ ФЕДЕРАЦИЯ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 b="1">
                <a:latin typeface="Times New Roman"/>
                <a:cs typeface="Times New Roman"/>
              </a:rPr>
              <a:t>МИНИСТЕРСТВО ТРАНСПОРТА РОССИЙСКОЙ ФЕРЕРАЦИИ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>
                <a:latin typeface="Times New Roman"/>
                <a:cs typeface="Times New Roman"/>
              </a:rPr>
              <a:t>ФЕДЕРАЛЬНОЕ ГОСУДАРСТВЕННОЕ АВТОНОМНОЕ ОБРАЗОВАТЕЛЬНОЕ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>
                <a:latin typeface="Times New Roman"/>
                <a:cs typeface="Times New Roman"/>
              </a:rPr>
              <a:t>УЧРЕЖДЕНИЕ ВЫСШЕГО ОБРАЗОВАНИЯ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 b="1">
                <a:latin typeface="Times New Roman"/>
                <a:cs typeface="Times New Roman"/>
              </a:rPr>
              <a:t>РОССИЙСКИЙ УНИВЕРСИТЕТ ТРАНСПОРТА 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700" b="1">
                <a:latin typeface="Times New Roman"/>
                <a:cs typeface="Times New Roman"/>
              </a:rPr>
              <a:t>(РУТ (МИИТ)</a:t>
            </a:r>
            <a:endParaRPr lang="en-US" sz="1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ru-RU" sz="1600" b="1">
                <a:latin typeface="Times New Roman"/>
                <a:cs typeface="Times New Roman"/>
              </a:rPr>
              <a:t>Институт: «Институт международных транспортных коммуникаций»</a:t>
            </a:r>
            <a:endParaRPr lang="en-US" sz="1600" b="1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600">
                <a:latin typeface="Times New Roman"/>
                <a:cs typeface="Times New Roman"/>
              </a:rPr>
              <a:t>Кафедра «Международный бизнес</a:t>
            </a:r>
            <a:r>
              <a:rPr lang="ru-RU" sz="1600" dirty="0">
                <a:latin typeface="Times New Roman"/>
                <a:cs typeface="Times New Roman"/>
              </a:rPr>
              <a:t>»</a:t>
            </a:r>
            <a:endParaRPr lang="en-US" sz="1600" dirty="0">
              <a:latin typeface="Times New Roman"/>
              <a:cs typeface="Times New Roman"/>
            </a:endParaRPr>
          </a:p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5651" y="2699273"/>
            <a:ext cx="9471837" cy="1756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/>
                <a:cs typeface="Times New Roman"/>
              </a:rPr>
              <a:t>ПРОЕКТНАЯ РАБОТА</a:t>
            </a:r>
            <a:endParaRPr lang="en-US"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/>
                <a:cs typeface="Times New Roman"/>
              </a:rPr>
              <a:t>(направление подготовки 46.03.02 «Документоведение и архивоведение»)</a:t>
            </a:r>
            <a:endParaRPr lang="en-US" sz="1600" dirty="0">
              <a:latin typeface="Times New Roman"/>
              <a:cs typeface="Times New Roman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/>
                <a:cs typeface="Times New Roman"/>
              </a:rPr>
              <a:t>На тему:</a:t>
            </a:r>
            <a:r>
              <a:rPr lang="ru-RU" sz="2000" dirty="0">
                <a:latin typeface="Times New Roman"/>
                <a:cs typeface="Times New Roman"/>
              </a:rPr>
              <a:t> Настройка системы электронного документооборота (СЭД) в организации на базе учебного стенда </a:t>
            </a:r>
            <a:r>
              <a:rPr lang="ru-RU" sz="2000" dirty="0" err="1">
                <a:latin typeface="Times New Roman"/>
                <a:cs typeface="Times New Roman"/>
              </a:rPr>
              <a:t>Directum</a:t>
            </a:r>
            <a:r>
              <a:rPr lang="ru-RU" sz="2000" dirty="0">
                <a:latin typeface="Times New Roman"/>
                <a:cs typeface="Times New Roman"/>
              </a:rPr>
              <a:t> RX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88A19C-C024-EBF9-0B9E-AB3EF4DACDF3}"/>
              </a:ext>
            </a:extLst>
          </p:cNvPr>
          <p:cNvSpPr txBox="1"/>
          <p:nvPr/>
        </p:nvSpPr>
        <p:spPr>
          <a:xfrm>
            <a:off x="997352" y="4451762"/>
            <a:ext cx="5102086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/>
                <a:cs typeface="Times New Roman"/>
              </a:rPr>
              <a:t>Руководитель курсовой работы:</a:t>
            </a:r>
            <a:endParaRPr lang="en-US" sz="1600" dirty="0">
              <a:latin typeface="Times New Roman"/>
              <a:cs typeface="Times New Roman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Карпычева Елена Вячеславовна,</a:t>
            </a:r>
            <a:endParaRPr lang="en-US" sz="1600">
              <a:latin typeface="Times New Roman"/>
              <a:cs typeface="Times New Roman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доцент, к. и. н.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5175AD-A02D-57FB-605F-1A2C3D98E867}"/>
              </a:ext>
            </a:extLst>
          </p:cNvPr>
          <p:cNvSpPr txBox="1"/>
          <p:nvPr/>
        </p:nvSpPr>
        <p:spPr>
          <a:xfrm>
            <a:off x="7707099" y="4454888"/>
            <a:ext cx="4488736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/>
                <a:cs typeface="Times New Roman"/>
              </a:rPr>
              <a:t>Выполнили:</a:t>
            </a:r>
            <a:endParaRPr lang="en-US" sz="1600">
              <a:latin typeface="Times New Roman"/>
              <a:cs typeface="Times New Roman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Times New Roman"/>
                <a:cs typeface="Times New Roman"/>
              </a:rPr>
              <a:t>обучающиеся группы ОДДу-331,</a:t>
            </a:r>
            <a:endParaRPr lang="en-US" sz="1600">
              <a:latin typeface="Aptos" panose="020B0004020202020204"/>
              <a:cs typeface="Times New Roman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err="1">
                <a:latin typeface="Times New Roman"/>
                <a:cs typeface="Times New Roman"/>
              </a:rPr>
              <a:t>Грохотова</a:t>
            </a:r>
            <a:r>
              <a:rPr lang="ru-RU" sz="1600" b="1" dirty="0">
                <a:latin typeface="Times New Roman"/>
                <a:cs typeface="Times New Roman"/>
              </a:rPr>
              <a:t> Дарья Евгеньевна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Ионкин Александр Вадимович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Пахомова Любовь Васильевна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Подгорнова Татьяна Александровна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atin typeface="Times New Roman"/>
                <a:cs typeface="Times New Roman"/>
              </a:rPr>
              <a:t>Тюрина Полина Алексеевна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A84448-9982-F13B-290C-B7D73BF94888}"/>
              </a:ext>
            </a:extLst>
          </p:cNvPr>
          <p:cNvSpPr txBox="1"/>
          <p:nvPr/>
        </p:nvSpPr>
        <p:spPr>
          <a:xfrm>
            <a:off x="5338579" y="6268244"/>
            <a:ext cx="15127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err="1">
                <a:latin typeface="Times New Roman"/>
                <a:cs typeface="Times New Roman"/>
              </a:rPr>
              <a:t>Москва</a:t>
            </a:r>
            <a:r>
              <a:rPr lang="en-US" dirty="0">
                <a:latin typeface="Times New Roman"/>
                <a:cs typeface="Times New Roman"/>
              </a:rPr>
              <a:t>, 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28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49B02-EB30-82C6-9768-96A2C21A1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51445F-6BA5-7D67-855D-6A73BECC8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624" y="177176"/>
            <a:ext cx="6898511" cy="84701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3: Согласование</a:t>
            </a:r>
            <a:endParaRPr lang="ru-RU" dirty="0">
              <a:solidFill>
                <a:schemeClr val="accent1">
                  <a:lumMod val="76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571EF-62D9-24D7-C57A-30007CF5A9C5}"/>
              </a:ext>
            </a:extLst>
          </p:cNvPr>
          <p:cNvSpPr txBox="1"/>
          <p:nvPr/>
        </p:nvSpPr>
        <p:spPr>
          <a:xfrm>
            <a:off x="177800" y="4411980"/>
            <a:ext cx="3589020" cy="6564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>
                <a:latin typeface="Times New Roman"/>
                <a:cs typeface="Times New Roman"/>
              </a:rPr>
              <a:t>Схема процесса</a:t>
            </a:r>
            <a:endParaRPr lang="ru-RU" b="1" i="1">
              <a:latin typeface="Aptos" panose="020B0004020202020204"/>
              <a:cs typeface="Times New Roman"/>
            </a:endParaRPr>
          </a:p>
          <a:p>
            <a:pPr algn="ctr"/>
            <a:r>
              <a:rPr lang="ru-RU" b="1" i="1">
                <a:latin typeface="Times New Roman"/>
                <a:cs typeface="Times New Roman"/>
              </a:rPr>
              <a:t>свободного согласования</a:t>
            </a:r>
            <a:endParaRPr lang="ru-RU" b="1" i="1"/>
          </a:p>
        </p:txBody>
      </p:sp>
      <p:pic>
        <p:nvPicPr>
          <p:cNvPr id="4" name="Рисунок 3" descr="Изображение выглядит как текст, снимок экрана, диаграмма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5994B72-2B42-CBE5-3D9A-D931C4EF2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95" y="1994431"/>
            <a:ext cx="3588038" cy="2414183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5" name="Рисунок 4" descr="Изображение выглядит как текст, снимок экрана, диаграмма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9BF1C83-0856-277D-9A09-B75557002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613" y="1595120"/>
            <a:ext cx="3597175" cy="34645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7ED2B6-F4AA-5A2C-3B08-08A6A23779C0}"/>
              </a:ext>
            </a:extLst>
          </p:cNvPr>
          <p:cNvSpPr txBox="1"/>
          <p:nvPr/>
        </p:nvSpPr>
        <p:spPr>
          <a:xfrm>
            <a:off x="3972560" y="5064760"/>
            <a:ext cx="334264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i="1" err="1">
                <a:latin typeface="Times New Roman"/>
                <a:ea typeface="Times New Roman"/>
                <a:cs typeface="Times New Roman"/>
              </a:rPr>
              <a:t>Схема</a:t>
            </a:r>
            <a:r>
              <a:rPr lang="en-US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i="1" err="1">
                <a:latin typeface="Times New Roman"/>
                <a:ea typeface="Times New Roman"/>
                <a:cs typeface="Times New Roman"/>
              </a:rPr>
              <a:t>процесса</a:t>
            </a:r>
            <a:r>
              <a:rPr lang="en-US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i="1" err="1">
                <a:latin typeface="Times New Roman"/>
                <a:ea typeface="Times New Roman"/>
                <a:cs typeface="Times New Roman"/>
              </a:rPr>
              <a:t>согласования</a:t>
            </a:r>
            <a:endParaRPr lang="en-US" dirty="0" err="1">
              <a:latin typeface="Aptos" panose="020B0004020202020204"/>
              <a:ea typeface="Times New Roman"/>
              <a:cs typeface="Times New Roman"/>
            </a:endParaRPr>
          </a:p>
          <a:p>
            <a:pPr algn="ctr"/>
            <a:r>
              <a:rPr lang="en-US" b="1" i="1" err="1">
                <a:latin typeface="Times New Roman"/>
                <a:ea typeface="Times New Roman"/>
                <a:cs typeface="Times New Roman"/>
              </a:rPr>
              <a:t>коммерческого</a:t>
            </a:r>
            <a:r>
              <a:rPr lang="en-US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i="1" err="1">
                <a:latin typeface="Times New Roman"/>
                <a:ea typeface="Times New Roman"/>
                <a:cs typeface="Times New Roman"/>
              </a:rPr>
              <a:t>предложения</a:t>
            </a:r>
            <a:endParaRPr lang="en-US"/>
          </a:p>
          <a:p>
            <a:pPr algn="ctr"/>
            <a:endParaRPr lang="ru-RU"/>
          </a:p>
        </p:txBody>
      </p:sp>
      <p:pic>
        <p:nvPicPr>
          <p:cNvPr id="7" name="Рисунок 6" descr="Изображение выглядит как текст, снимок экрана, диаграмм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74D8FBC-6A13-E373-5815-6B1C976E0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607" y="91440"/>
            <a:ext cx="4243026" cy="621792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CBA232-EB54-4A4F-0A72-B4DAFE3A2A36}"/>
              </a:ext>
            </a:extLst>
          </p:cNvPr>
          <p:cNvSpPr txBox="1"/>
          <p:nvPr/>
        </p:nvSpPr>
        <p:spPr>
          <a:xfrm>
            <a:off x="6664960" y="6395720"/>
            <a:ext cx="6096000" cy="3103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ts val="1650"/>
              </a:lnSpc>
            </a:pPr>
            <a:r>
              <a:rPr lang="en-US" sz="1800" b="1" i="1" baseline="0" dirty="0" err="1">
                <a:latin typeface="Times New Roman"/>
                <a:ea typeface="Segoe UI"/>
                <a:cs typeface="Segoe UI"/>
              </a:rPr>
              <a:t>Схема</a:t>
            </a:r>
            <a:r>
              <a:rPr lang="en-US" sz="1800" b="1" i="1" baseline="0" dirty="0">
                <a:latin typeface="Times New Roman"/>
                <a:ea typeface="Segoe UI"/>
                <a:cs typeface="Segoe UI"/>
              </a:rPr>
              <a:t> </a:t>
            </a:r>
            <a:r>
              <a:rPr lang="en-US" sz="1800" b="1" i="1" baseline="0" dirty="0" err="1">
                <a:latin typeface="Times New Roman"/>
                <a:ea typeface="Segoe UI"/>
                <a:cs typeface="Segoe UI"/>
              </a:rPr>
              <a:t>процесса</a:t>
            </a:r>
            <a:r>
              <a:rPr lang="en-US" sz="1800" b="1" i="1" baseline="0" dirty="0">
                <a:latin typeface="Times New Roman"/>
                <a:ea typeface="Segoe UI"/>
                <a:cs typeface="Segoe UI"/>
              </a:rPr>
              <a:t> </a:t>
            </a:r>
            <a:r>
              <a:rPr lang="en-US" b="1" i="1" dirty="0" err="1">
                <a:latin typeface="Times New Roman"/>
                <a:ea typeface="Segoe UI"/>
                <a:cs typeface="Segoe UI"/>
              </a:rPr>
              <a:t>согласования</a:t>
            </a:r>
            <a:r>
              <a:rPr lang="en-US" b="1" i="1" dirty="0">
                <a:latin typeface="Times New Roman"/>
                <a:ea typeface="Segoe UI"/>
                <a:cs typeface="Segoe UI"/>
              </a:rPr>
              <a:t> </a:t>
            </a:r>
            <a:r>
              <a:rPr lang="en-US" b="1" i="1" dirty="0" err="1">
                <a:latin typeface="Times New Roman"/>
                <a:ea typeface="Segoe UI"/>
                <a:cs typeface="Segoe UI"/>
              </a:rPr>
              <a:t>договоров</a:t>
            </a:r>
            <a:endParaRPr lang="en-US" dirty="0" err="1">
              <a:latin typeface="Times New Roman"/>
              <a:cs typeface="Segoe U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01BB41-B06F-A2D1-6FA5-08057836AB7B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95938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6F969-308A-C196-E2F2-B138BDD2A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FE7DE3-27F8-14CF-0EDC-2DAF3B0BD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44" y="4456"/>
            <a:ext cx="11013311" cy="80637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4: Подписание</a:t>
            </a:r>
            <a:endParaRPr lang="ru-RU" dirty="0">
              <a:solidFill>
                <a:schemeClr val="accent1">
                  <a:lumMod val="76000"/>
                </a:schemeClr>
              </a:solidFill>
            </a:endParaRPr>
          </a:p>
        </p:txBody>
      </p:sp>
      <p:pic>
        <p:nvPicPr>
          <p:cNvPr id="3" name="Рисунок 2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B59F5DE-12BF-A919-626D-9223E6F306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4" t="526" r="212" b="1579"/>
          <a:stretch>
            <a:fillRect/>
          </a:stretch>
        </p:blipFill>
        <p:spPr>
          <a:xfrm>
            <a:off x="1591818" y="816994"/>
            <a:ext cx="9017012" cy="172201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4" name="Рисунок 3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442C41C-65DF-9E73-F58F-32C08257F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168" y="2638425"/>
            <a:ext cx="9013825" cy="274955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933335-F9EB-9C3F-51B6-5331AC769FFD}"/>
              </a:ext>
            </a:extLst>
          </p:cNvPr>
          <p:cNvSpPr txBox="1"/>
          <p:nvPr/>
        </p:nvSpPr>
        <p:spPr>
          <a:xfrm>
            <a:off x="589280" y="5410200"/>
            <a:ext cx="1101344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000" dirty="0" err="1">
                <a:latin typeface="Times New Roman"/>
                <a:cs typeface="Segoe UI"/>
              </a:rPr>
              <a:t>Право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подписи</a:t>
            </a:r>
            <a:r>
              <a:rPr lang="en-US" sz="2000" dirty="0">
                <a:latin typeface="Times New Roman"/>
                <a:cs typeface="Segoe UI"/>
              </a:rPr>
              <a:t> у </a:t>
            </a:r>
            <a:r>
              <a:rPr lang="en-US" sz="2000" dirty="0" err="1">
                <a:latin typeface="Times New Roman"/>
                <a:cs typeface="Segoe UI"/>
              </a:rPr>
              <a:t>генерального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директора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является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бессрочным</a:t>
            </a:r>
            <a:r>
              <a:rPr lang="en-US" sz="2000" dirty="0">
                <a:latin typeface="Times New Roman"/>
                <a:cs typeface="Segoe UI"/>
              </a:rPr>
              <a:t> (</a:t>
            </a:r>
            <a:r>
              <a:rPr lang="en-US" sz="2000" dirty="0" err="1">
                <a:latin typeface="Times New Roman"/>
                <a:cs typeface="Segoe UI"/>
              </a:rPr>
              <a:t>без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ограничений</a:t>
            </a:r>
            <a:r>
              <a:rPr lang="en-US" sz="2000" dirty="0">
                <a:latin typeface="Times New Roman"/>
                <a:cs typeface="Segoe UI"/>
              </a:rPr>
              <a:t>) </a:t>
            </a:r>
            <a:r>
              <a:rPr lang="en-US" sz="2000" dirty="0" err="1">
                <a:latin typeface="Times New Roman"/>
                <a:cs typeface="Segoe UI"/>
              </a:rPr>
              <a:t>на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основании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должностных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обязанностей</a:t>
            </a:r>
            <a:r>
              <a:rPr lang="en-US" sz="2000" dirty="0">
                <a:latin typeface="Times New Roman"/>
                <a:cs typeface="Segoe UI"/>
              </a:rPr>
              <a:t>, </a:t>
            </a:r>
            <a:r>
              <a:rPr lang="en-US" sz="2000" dirty="0" err="1">
                <a:latin typeface="Times New Roman"/>
                <a:cs typeface="Segoe UI"/>
              </a:rPr>
              <a:t>право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подписи</a:t>
            </a:r>
            <a:r>
              <a:rPr lang="en-US" sz="2000" dirty="0">
                <a:latin typeface="Times New Roman"/>
                <a:cs typeface="Segoe UI"/>
              </a:rPr>
              <a:t> у </a:t>
            </a:r>
            <a:r>
              <a:rPr lang="en-US" sz="2000" dirty="0" err="1">
                <a:latin typeface="Times New Roman"/>
                <a:cs typeface="Segoe UI"/>
              </a:rPr>
              <a:t>руководителя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отдела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продаж</a:t>
            </a:r>
            <a:r>
              <a:rPr lang="en-US" sz="2000" dirty="0">
                <a:latin typeface="Times New Roman"/>
                <a:cs typeface="Segoe UI"/>
              </a:rPr>
              <a:t> </a:t>
            </a:r>
            <a:r>
              <a:rPr lang="en-US" sz="2000" dirty="0" err="1">
                <a:latin typeface="Times New Roman"/>
                <a:cs typeface="Segoe UI"/>
              </a:rPr>
              <a:t>основывается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на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доверенности</a:t>
            </a:r>
            <a:r>
              <a:rPr lang="en-US" sz="2000" dirty="0">
                <a:latin typeface="Times New Roman"/>
                <a:cs typeface="Segoe UI"/>
              </a:rPr>
              <a:t> "</a:t>
            </a:r>
            <a:r>
              <a:rPr lang="en-US" sz="2000" dirty="0" err="1">
                <a:latin typeface="Times New Roman"/>
                <a:cs typeface="Segoe UI"/>
              </a:rPr>
              <a:t>Право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подписи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документов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поставке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оборудования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до</a:t>
            </a:r>
            <a:r>
              <a:rPr lang="en-US" sz="2000" dirty="0">
                <a:latin typeface="Times New Roman"/>
                <a:cs typeface="Segoe UI"/>
              </a:rPr>
              <a:t> 500 000 </a:t>
            </a:r>
            <a:r>
              <a:rPr lang="en-US" sz="2000" dirty="0" err="1">
                <a:latin typeface="Times New Roman"/>
                <a:cs typeface="Segoe UI"/>
              </a:rPr>
              <a:t>рублей</a:t>
            </a:r>
            <a:r>
              <a:rPr lang="en-US" sz="2000" dirty="0">
                <a:latin typeface="Times New Roman"/>
                <a:cs typeface="Segoe UI"/>
              </a:rPr>
              <a:t>", </a:t>
            </a:r>
            <a:r>
              <a:rPr lang="en-US" sz="2000" dirty="0" err="1">
                <a:latin typeface="Times New Roman"/>
                <a:cs typeface="Segoe UI"/>
              </a:rPr>
              <a:t>которая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действует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до</a:t>
            </a:r>
            <a:r>
              <a:rPr lang="en-US" sz="2000" dirty="0">
                <a:latin typeface="Times New Roman"/>
                <a:cs typeface="Segoe UI"/>
              </a:rPr>
              <a:t> </a:t>
            </a:r>
            <a:r>
              <a:rPr lang="en-US" sz="2000" dirty="0" err="1">
                <a:latin typeface="Times New Roman"/>
                <a:cs typeface="Segoe UI"/>
              </a:rPr>
              <a:t>конца</a:t>
            </a:r>
            <a:r>
              <a:rPr lang="en-US" sz="2000" dirty="0">
                <a:latin typeface="Times New Roman"/>
                <a:cs typeface="Segoe UI"/>
              </a:rPr>
              <a:t> 2026 </a:t>
            </a:r>
            <a:r>
              <a:rPr lang="en-US" sz="2000" dirty="0" err="1">
                <a:latin typeface="Times New Roman"/>
                <a:cs typeface="Segoe UI"/>
              </a:rPr>
              <a:t>года</a:t>
            </a:r>
            <a:r>
              <a:rPr lang="ru-RU" sz="2000" dirty="0">
                <a:latin typeface="Aptos"/>
                <a:cs typeface="Segoe UI"/>
              </a:rPr>
              <a:t>.</a:t>
            </a:r>
            <a:endParaRPr lang="ru-RU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5F0F9-400B-6591-2A05-78805A954C85}"/>
              </a:ext>
            </a:extLst>
          </p:cNvPr>
          <p:cNvSpPr txBox="1"/>
          <p:nvPr/>
        </p:nvSpPr>
        <p:spPr>
          <a:xfrm>
            <a:off x="11747500" y="177800"/>
            <a:ext cx="44196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00808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F6676-9D5F-94DD-624B-081F8BFE6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573FD-0CF5-988E-E897-133B27CAB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44" y="4456"/>
            <a:ext cx="11013311" cy="80637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5: Регистрация</a:t>
            </a:r>
            <a:endParaRPr lang="ru-RU" dirty="0">
              <a:solidFill>
                <a:schemeClr val="accent1">
                  <a:lumMod val="76000"/>
                </a:schemeClr>
              </a:solidFill>
            </a:endParaRPr>
          </a:p>
        </p:txBody>
      </p:sp>
      <p:pic>
        <p:nvPicPr>
          <p:cNvPr id="9" name="Рисунок 8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83917BB-7555-46FA-A8FB-B55D9F05D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572" y="813435"/>
            <a:ext cx="6271895" cy="186817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0" name="Рисунок 9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5BA34DB-F2E6-4C08-CF00-882886D7B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795" y="2779712"/>
            <a:ext cx="7832090" cy="254825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2" name="Рисунок 11" descr="Изображение выглядит как текст, снимок экрана, Шрифт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04A5C45-39F7-7387-6271-378E2F673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032" y="5407025"/>
            <a:ext cx="6876415" cy="124587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D18836-F5E3-C343-26AA-BAB26A3D29D2}"/>
              </a:ext>
            </a:extLst>
          </p:cNvPr>
          <p:cNvSpPr txBox="1"/>
          <p:nvPr/>
        </p:nvSpPr>
        <p:spPr>
          <a:xfrm>
            <a:off x="11747500" y="177800"/>
            <a:ext cx="44196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69061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F339B-C7F4-97A6-C63C-CFC5753CA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CD9C0A-CE18-CC7E-882D-14C38BC97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44" y="4456"/>
            <a:ext cx="11013311" cy="80637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5: Регистрация</a:t>
            </a:r>
            <a:endParaRPr lang="ru-RU" dirty="0">
              <a:solidFill>
                <a:schemeClr val="accent1">
                  <a:lumMod val="76000"/>
                </a:schemeClr>
              </a:solidFill>
            </a:endParaRPr>
          </a:p>
        </p:txBody>
      </p:sp>
      <p:pic>
        <p:nvPicPr>
          <p:cNvPr id="5" name="Рисунок 4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ECC912D-8E03-60A9-07CF-1F4D4057F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31" y="1103857"/>
            <a:ext cx="7106013" cy="174380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6" name="Рисунок 5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8AA06B7-B7EF-B4BB-59E2-54F2DC735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202" y="1108075"/>
            <a:ext cx="4592955" cy="525145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DBD808-3AF1-6A11-F0D2-E6F3D0B44288}"/>
              </a:ext>
            </a:extLst>
          </p:cNvPr>
          <p:cNvSpPr txBox="1"/>
          <p:nvPr/>
        </p:nvSpPr>
        <p:spPr>
          <a:xfrm>
            <a:off x="299719" y="2880359"/>
            <a:ext cx="689864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latin typeface="Times New Roman"/>
                <a:cs typeface="Times New Roman"/>
              </a:rPr>
              <a:t>Рассмотрим на примере договора поставки с ООО "Клематис", как проходит регистрация документа.</a:t>
            </a:r>
          </a:p>
          <a:p>
            <a:pPr algn="just"/>
            <a:endParaRPr lang="ru-RU" sz="2000" dirty="0">
              <a:latin typeface="Times New Roman"/>
              <a:cs typeface="Times New Roman"/>
            </a:endParaRPr>
          </a:p>
          <a:p>
            <a:pPr algn="just"/>
            <a:r>
              <a:rPr lang="ru-RU" sz="2000" dirty="0">
                <a:latin typeface="Times New Roman"/>
                <a:cs typeface="Times New Roman"/>
              </a:rPr>
              <a:t>Согласно настроенной схеме процесса согласования договорных документов, такая задача возлагается на секретаря организации. Секретарь регистрирует документ в журнале регистрации под уникальным номером. После завершения всех процессов все сведения о регистрации отображаются в отдельной области карточки документа. Туда автоматически занесён регистрационный номер, дата регистрации и журнал регистрации.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43E182-768C-42C3-33F7-0A6FB6EB48FE}"/>
              </a:ext>
            </a:extLst>
          </p:cNvPr>
          <p:cNvSpPr txBox="1"/>
          <p:nvPr/>
        </p:nvSpPr>
        <p:spPr>
          <a:xfrm>
            <a:off x="11747500" y="177800"/>
            <a:ext cx="44196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338877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C2A94-967B-7833-0C2A-35B9B2C47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A97C1-9F28-1F93-82F4-EB7A5342E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104" y="4456"/>
            <a:ext cx="11013311" cy="92829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Заключение</a:t>
            </a:r>
            <a:endParaRPr lang="ru-RU" dirty="0">
              <a:solidFill>
                <a:schemeClr val="accent1">
                  <a:lumMod val="76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C7C206-5EE5-C956-74D3-6C57F76CD7AF}"/>
              </a:ext>
            </a:extLst>
          </p:cNvPr>
          <p:cNvSpPr txBox="1"/>
          <p:nvPr/>
        </p:nvSpPr>
        <p:spPr>
          <a:xfrm>
            <a:off x="462280" y="2847340"/>
            <a:ext cx="11249660" cy="40626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latin typeface="Times New Roman"/>
                <a:ea typeface="+mn-lt"/>
                <a:cs typeface="Times New Roman"/>
              </a:rPr>
              <a:t>В ходе выполнения группового проекта была успешна внедрена СЭД в организации на основе учебной базы </a:t>
            </a:r>
            <a:r>
              <a:rPr lang="ru-RU" sz="2000" dirty="0" err="1">
                <a:latin typeface="Times New Roman"/>
                <a:ea typeface="+mn-lt"/>
                <a:cs typeface="Times New Roman"/>
              </a:rPr>
              <a:t>Directum</a:t>
            </a:r>
            <a:r>
              <a:rPr lang="ru-RU" sz="2000" dirty="0">
                <a:latin typeface="Times New Roman"/>
                <a:ea typeface="+mn-lt"/>
                <a:cs typeface="Times New Roman"/>
              </a:rPr>
              <a:t> RX. </a:t>
            </a:r>
            <a:endParaRPr lang="ru-RU" sz="2000" dirty="0">
              <a:latin typeface="Aptos" panose="020B0004020202020204"/>
              <a:ea typeface="+mn-lt"/>
              <a:cs typeface="Times New Roman"/>
            </a:endParaRPr>
          </a:p>
          <a:p>
            <a:pPr algn="just"/>
            <a:endParaRPr lang="ru-RU" sz="2000" dirty="0"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ru-RU" sz="2000" dirty="0">
                <a:latin typeface="Times New Roman"/>
                <a:ea typeface="+mn-lt"/>
                <a:cs typeface="Times New Roman"/>
              </a:rPr>
              <a:t>Внедрение данной системы позволяет эффективно автоматизировать ключевые бизнес-процессы, связанные с созданием, обработкой, согласованием и хранением документов. Использование </a:t>
            </a:r>
            <a:r>
              <a:rPr lang="ru-RU" sz="2000" dirty="0" err="1">
                <a:latin typeface="Times New Roman"/>
                <a:ea typeface="+mn-lt"/>
                <a:cs typeface="Times New Roman"/>
              </a:rPr>
              <a:t>Directum</a:t>
            </a:r>
            <a:r>
              <a:rPr lang="ru-RU" sz="2000" dirty="0">
                <a:latin typeface="Times New Roman"/>
                <a:ea typeface="+mn-lt"/>
                <a:cs typeface="Times New Roman"/>
              </a:rPr>
              <a:t> RX способствует повышению прозрачности документооборота, упорядочиванию внутренних процессов и снижению зависимости от бумажных носителей. Применение системы также обеспечивает централизованное управление документами, контроль сроков исполнения задач и повышение исполнительской дисциплины сотрудников.</a:t>
            </a:r>
            <a:endParaRPr lang="ru-RU" sz="2000">
              <a:latin typeface="Aptos" panose="020B0004020202020204"/>
              <a:ea typeface="+mn-lt"/>
              <a:cs typeface="Times New Roman"/>
            </a:endParaRPr>
          </a:p>
          <a:p>
            <a:pPr algn="just"/>
            <a:endParaRPr lang="ru-RU" sz="2000" dirty="0">
              <a:latin typeface="Times New Roman"/>
              <a:ea typeface="+mn-lt"/>
              <a:cs typeface="Times New Roman"/>
            </a:endParaRPr>
          </a:p>
          <a:p>
            <a:pPr algn="just"/>
            <a:r>
              <a:rPr lang="ru-RU" sz="2000" dirty="0">
                <a:latin typeface="Times New Roman"/>
                <a:ea typeface="+mn-lt"/>
                <a:cs typeface="Times New Roman"/>
              </a:rPr>
              <a:t>В целом, использование системы положительно влияет на качество управленческих решений и общую эффективность деятельности организации.</a:t>
            </a:r>
            <a:endParaRPr lang="ru-RU" sz="2000" dirty="0">
              <a:latin typeface="Times New Roman"/>
              <a:cs typeface="Times New Roman"/>
            </a:endParaRPr>
          </a:p>
          <a:p>
            <a:pPr algn="ctr"/>
            <a:endParaRPr lang="ru-RU" b="1" i="1" dirty="0">
              <a:latin typeface="Times New Roman"/>
              <a:cs typeface="Times New Roman"/>
            </a:endParaRPr>
          </a:p>
        </p:txBody>
      </p:sp>
      <p:pic>
        <p:nvPicPr>
          <p:cNvPr id="4" name="Рисунок 3" descr="Directum RX – официально первая российская интеллектуальная система в  классе СЭД">
            <a:extLst>
              <a:ext uri="{FF2B5EF4-FFF2-40B4-BE49-F238E27FC236}">
                <a16:creationId xmlns:a16="http://schemas.microsoft.com/office/drawing/2014/main" id="{97EA971B-7A66-EBDF-B065-60119E945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160" y="939800"/>
            <a:ext cx="2743200" cy="182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1532B4-3416-ADEC-6BB3-8A615C05BD9F}"/>
              </a:ext>
            </a:extLst>
          </p:cNvPr>
          <p:cNvSpPr txBox="1"/>
          <p:nvPr/>
        </p:nvSpPr>
        <p:spPr>
          <a:xfrm>
            <a:off x="11747500" y="177800"/>
            <a:ext cx="44196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42199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7B27D-65C8-A0A6-A1BB-29EED3886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423EE-07A4-BB12-BB0E-210B3103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744" y="2757225"/>
            <a:ext cx="9184511" cy="134485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Спасибо за Ваше внимание!!!</a:t>
            </a:r>
            <a:endParaRPr lang="ru-RU">
              <a:solidFill>
                <a:schemeClr val="accent1">
                  <a:lumMod val="76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33679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 компании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23702" y="1529541"/>
            <a:ext cx="10947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Компания, специализирующаяся на поставках </a:t>
            </a:r>
            <a:r>
              <a:rPr lang="ru-RU" dirty="0" smtClean="0"/>
              <a:t>оборудования. </a:t>
            </a:r>
            <a:r>
              <a:rPr lang="ru-RU" dirty="0"/>
              <a:t>Основной фокус деятельности – поиск, закупка и доставка надежного оборудования от проверенных производителей. При этом, компания может заниматься как узкоспециализированным </a:t>
            </a:r>
            <a:r>
              <a:rPr lang="ru-RU" dirty="0" smtClean="0"/>
              <a:t>направлением, </a:t>
            </a:r>
            <a:r>
              <a:rPr lang="ru-RU" dirty="0"/>
              <a:t>так и предлагать широкий спектр техники для разных отраслей.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82"/>
          <a:stretch/>
        </p:blipFill>
        <p:spPr>
          <a:xfrm>
            <a:off x="7492626" y="2651760"/>
            <a:ext cx="3978938" cy="38929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568" y="3028392"/>
            <a:ext cx="7457998" cy="232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43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1568F-0695-7A0C-37CB-2EF6DCDBD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C1FB3-3718-D029-5D49-951955249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744" y="-86984"/>
            <a:ext cx="9184511" cy="134485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1: Настройка СЭД</a:t>
            </a:r>
            <a:endParaRPr lang="ru-RU" dirty="0"/>
          </a:p>
        </p:txBody>
      </p:sp>
      <p:pic>
        <p:nvPicPr>
          <p:cNvPr id="5" name="Рисунок 4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E1AF9A0-009D-D784-EA04-DD8AB9D2E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087632"/>
            <a:ext cx="9946640" cy="520089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5791EA-290F-44C9-C060-DEF4C9AB3E6D}"/>
              </a:ext>
            </a:extLst>
          </p:cNvPr>
          <p:cNvSpPr txBox="1"/>
          <p:nvPr/>
        </p:nvSpPr>
        <p:spPr>
          <a:xfrm>
            <a:off x="1498600" y="6286500"/>
            <a:ext cx="91948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dirty="0">
                <a:latin typeface="Times New Roman"/>
                <a:cs typeface="Times New Roman"/>
              </a:rPr>
              <a:t>Карточка организации (ООО "Клематис")</a:t>
            </a:r>
            <a:endParaRPr lang="ru-RU" sz="2000" i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451D91-A722-BBEB-C4F8-5159D188E698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41167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C65D5-3B95-A815-4A97-8EB3385C0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401CC-62AD-3C37-80C8-B5F7513E1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744" y="-86984"/>
            <a:ext cx="9184511" cy="134485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1: Настройка СЭД</a:t>
            </a:r>
            <a:endParaRPr lang="ru-RU" dirty="0"/>
          </a:p>
        </p:txBody>
      </p:sp>
      <p:pic>
        <p:nvPicPr>
          <p:cNvPr id="4" name="Рисунок 3" descr="Изображение выглядит как текст, снимок экрана, число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8992918-D431-A2C9-599A-F8CE920ADB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3046"/>
          <a:stretch>
            <a:fillRect/>
          </a:stretch>
        </p:blipFill>
        <p:spPr>
          <a:xfrm>
            <a:off x="5933440" y="1045079"/>
            <a:ext cx="6146808" cy="375775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4E42C2-908F-1BB4-FC1B-181D5DB56F1D}"/>
              </a:ext>
            </a:extLst>
          </p:cNvPr>
          <p:cNvSpPr txBox="1"/>
          <p:nvPr/>
        </p:nvSpPr>
        <p:spPr>
          <a:xfrm>
            <a:off x="1143000" y="4899660"/>
            <a:ext cx="10274300" cy="17697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latin typeface="Times New Roman"/>
                <a:cs typeface="Times New Roman"/>
              </a:rPr>
              <a:t>Были созданы следующие подразделения и карточки сотрудников, которые к ним относятся:</a:t>
            </a:r>
            <a:endParaRPr lang="ru-RU" sz="2000"/>
          </a:p>
          <a:p>
            <a:pPr algn="just"/>
            <a:endParaRPr lang="ru-RU" sz="800" dirty="0">
              <a:latin typeface="Times New Roman"/>
              <a:cs typeface="Times New Roman"/>
            </a:endParaRPr>
          </a:p>
          <a:p>
            <a:pPr marL="285750" indent="-285750" algn="just">
              <a:buFont typeface="Arial"/>
              <a:buChar char="•"/>
            </a:pPr>
            <a:r>
              <a:rPr lang="ru-RU" sz="2000" dirty="0">
                <a:latin typeface="Times New Roman"/>
                <a:cs typeface="Times New Roman"/>
              </a:rPr>
              <a:t>Администрация     (</a:t>
            </a:r>
            <a:r>
              <a:rPr lang="ru-RU" sz="2000" b="1" err="1">
                <a:latin typeface="Times New Roman"/>
                <a:cs typeface="Times New Roman"/>
              </a:rPr>
              <a:t>Грохотова</a:t>
            </a:r>
            <a:r>
              <a:rPr lang="ru-RU" sz="2000" b="1" dirty="0">
                <a:latin typeface="Times New Roman"/>
                <a:cs typeface="Times New Roman"/>
              </a:rPr>
              <a:t> Д. Е.</a:t>
            </a:r>
            <a:r>
              <a:rPr lang="ru-RU" sz="2000" dirty="0">
                <a:latin typeface="Times New Roman"/>
                <a:cs typeface="Times New Roman"/>
              </a:rPr>
              <a:t> - генеральный директор; </a:t>
            </a:r>
            <a:r>
              <a:rPr lang="ru-RU" sz="2000" b="1" dirty="0">
                <a:latin typeface="Times New Roman"/>
                <a:cs typeface="Times New Roman"/>
              </a:rPr>
              <a:t>Тюрина П. А.</a:t>
            </a:r>
            <a:r>
              <a:rPr lang="ru-RU" sz="2000" dirty="0">
                <a:latin typeface="Times New Roman"/>
                <a:cs typeface="Times New Roman"/>
              </a:rPr>
              <a:t> - секретарь)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dirty="0">
                <a:latin typeface="Times New Roman"/>
                <a:cs typeface="Times New Roman"/>
              </a:rPr>
              <a:t>Бухгалтерия     (</a:t>
            </a:r>
            <a:r>
              <a:rPr lang="ru-RU" sz="2000" b="1" dirty="0">
                <a:latin typeface="Times New Roman"/>
                <a:cs typeface="Times New Roman"/>
              </a:rPr>
              <a:t>Пахомова Л. В.</a:t>
            </a:r>
            <a:r>
              <a:rPr lang="ru-RU" sz="2000" dirty="0">
                <a:latin typeface="Times New Roman"/>
                <a:cs typeface="Times New Roman"/>
              </a:rPr>
              <a:t> - главный бухгалтер)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dirty="0">
                <a:latin typeface="Times New Roman"/>
                <a:cs typeface="Times New Roman"/>
              </a:rPr>
              <a:t>Отдел продаж     (</a:t>
            </a:r>
            <a:r>
              <a:rPr lang="ru-RU" sz="2000" b="1" dirty="0">
                <a:latin typeface="Times New Roman"/>
                <a:cs typeface="Times New Roman"/>
              </a:rPr>
              <a:t>Подгорнова Т. А.</a:t>
            </a:r>
            <a:r>
              <a:rPr lang="ru-RU" sz="2000" dirty="0">
                <a:latin typeface="Times New Roman"/>
                <a:cs typeface="Times New Roman"/>
              </a:rPr>
              <a:t> - руководитель отдела продаж)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dirty="0">
                <a:latin typeface="Times New Roman"/>
                <a:cs typeface="Times New Roman"/>
              </a:rPr>
              <a:t>Производственно-технический отдел     (</a:t>
            </a:r>
            <a:r>
              <a:rPr lang="ru-RU" sz="2000" b="1" dirty="0">
                <a:latin typeface="Times New Roman"/>
                <a:cs typeface="Times New Roman"/>
              </a:rPr>
              <a:t>Ионкин А. В.</a:t>
            </a:r>
            <a:r>
              <a:rPr lang="ru-RU" sz="2000" dirty="0">
                <a:latin typeface="Times New Roman"/>
                <a:cs typeface="Times New Roman"/>
              </a:rPr>
              <a:t> - ИТ-специалист)</a:t>
            </a:r>
          </a:p>
        </p:txBody>
      </p:sp>
      <p:pic>
        <p:nvPicPr>
          <p:cNvPr id="5" name="Рисунок 4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A1B4CF2-D6A1-D0A2-41E4-902C19D11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1539" b="787"/>
          <a:stretch>
            <a:fillRect/>
          </a:stretch>
        </p:blipFill>
        <p:spPr>
          <a:xfrm>
            <a:off x="121920" y="1044565"/>
            <a:ext cx="5798130" cy="2283817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EB5A49-C38F-68FE-DAF5-7E1B6FA6FB9A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39729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753A6-49F0-D1BC-C2AF-4E79EA5E9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56D36-1C4A-038E-DFF4-F6F4891FC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44" y="-86984"/>
            <a:ext cx="11927711" cy="94861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2: Создание шаблонов документов</a:t>
            </a:r>
          </a:p>
        </p:txBody>
      </p:sp>
      <p:pic>
        <p:nvPicPr>
          <p:cNvPr id="4" name="Рисунок 3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C3E1DFE-AE35-5C10-73F0-3292C9D88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415" y="879792"/>
            <a:ext cx="6709410" cy="245681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5" name="Рисунок 4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AF6EC53-FDE9-A0F8-F796-765B61D736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886" r="108" b="22618"/>
          <a:stretch>
            <a:fillRect/>
          </a:stretch>
        </p:blipFill>
        <p:spPr>
          <a:xfrm>
            <a:off x="5350724" y="3428746"/>
            <a:ext cx="6705569" cy="316489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43962E-A5E9-1F47-1EC1-A9567E239649}"/>
              </a:ext>
            </a:extLst>
          </p:cNvPr>
          <p:cNvSpPr txBox="1"/>
          <p:nvPr/>
        </p:nvSpPr>
        <p:spPr>
          <a:xfrm>
            <a:off x="269240" y="3571240"/>
            <a:ext cx="483616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>
                <a:latin typeface="Times New Roman"/>
                <a:cs typeface="Times New Roman"/>
              </a:rPr>
              <a:t>Пользователь нажимает на кнопку </a:t>
            </a:r>
            <a:r>
              <a:rPr lang="ru-RU" sz="2000" b="1" dirty="0">
                <a:solidFill>
                  <a:schemeClr val="bg1"/>
                </a:solidFill>
                <a:highlight>
                  <a:srgbClr val="156F93"/>
                </a:highlight>
                <a:latin typeface="Calibri"/>
                <a:ea typeface="Calibri"/>
                <a:cs typeface="Times New Roman"/>
              </a:rPr>
              <a:t>"+ Создать"</a:t>
            </a: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latin typeface="Times New Roman"/>
                <a:cs typeface="Times New Roman"/>
              </a:rPr>
              <a:t>в верхней панели и выбирает опцию </a:t>
            </a:r>
            <a:r>
              <a:rPr lang="ru-RU" sz="2000" b="1" dirty="0">
                <a:latin typeface="Times New Roman"/>
                <a:cs typeface="Times New Roman"/>
              </a:rPr>
              <a:t>"Шаблон документа"</a:t>
            </a:r>
            <a:r>
              <a:rPr lang="ru-RU" sz="2000" dirty="0">
                <a:latin typeface="Times New Roman"/>
                <a:cs typeface="Times New Roman"/>
              </a:rPr>
              <a:t> для его создания. Затем открывается отдельная карточка шаблона с окном предпросмотра. После внесения всей необходимой информации, созданный шаблон уходят в раздел "Шаблоны документов" - перечень унифицированных форм организации.</a:t>
            </a:r>
            <a:endParaRPr lang="ru-RU"/>
          </a:p>
        </p:txBody>
      </p:sp>
      <p:pic>
        <p:nvPicPr>
          <p:cNvPr id="7" name="Рисунок 6" descr="Изображение выглядит как текст, снимок экрана, программное обеспечение, веб-страниц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50B956E-3E36-868E-BC89-17EDC10D2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9405" y="872173"/>
            <a:ext cx="2378710" cy="245173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6C071F-100B-8674-F6AD-41B226EC93C3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47834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D0F80-D1A5-99F5-3852-5DCD5869C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2B33DA-BA19-CEAF-4EEC-8BE5EC90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44" y="4456"/>
            <a:ext cx="11927711" cy="74541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2: Создание шаблонов документов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D1807D-BE0B-755D-9DEF-E0CD6BD77FBA}"/>
              </a:ext>
            </a:extLst>
          </p:cNvPr>
          <p:cNvSpPr txBox="1"/>
          <p:nvPr/>
        </p:nvSpPr>
        <p:spPr>
          <a:xfrm>
            <a:off x="381000" y="6057900"/>
            <a:ext cx="36093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Бланк письма</a:t>
            </a:r>
            <a:endParaRPr lang="ru-RU" dirty="0">
              <a:latin typeface="Aptos" panose="020B0004020202020204"/>
              <a:cs typeface="Times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B9563B-2EBB-77ED-B922-CAF9881DE9C0}"/>
              </a:ext>
            </a:extLst>
          </p:cNvPr>
          <p:cNvSpPr txBox="1"/>
          <p:nvPr/>
        </p:nvSpPr>
        <p:spPr>
          <a:xfrm>
            <a:off x="4292599" y="6057900"/>
            <a:ext cx="3609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Бланк письма должностного лица</a:t>
            </a:r>
            <a:endParaRPr lang="ru-RU" dirty="0" err="1">
              <a:latin typeface="Aptos" panose="020B0004020202020204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7B1EA7-5327-3C73-103F-9B25D7007C08}"/>
              </a:ext>
            </a:extLst>
          </p:cNvPr>
          <p:cNvSpPr txBox="1"/>
          <p:nvPr/>
        </p:nvSpPr>
        <p:spPr>
          <a:xfrm>
            <a:off x="8163558" y="6057900"/>
            <a:ext cx="36601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Бланк распоряжения</a:t>
            </a:r>
            <a:endParaRPr lang="ru-RU" dirty="0" err="1">
              <a:latin typeface="Aptos" panose="020B0004020202020204"/>
              <a:cs typeface="Times New Roman"/>
            </a:endParaRPr>
          </a:p>
        </p:txBody>
      </p:sp>
      <p:pic>
        <p:nvPicPr>
          <p:cNvPr id="5" name="Рисунок 4" descr="Изображение выглядит как текст, снимок экрана, Шрифт, письм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FAEF22E-6045-4A4D-373A-216720112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214" y="914400"/>
            <a:ext cx="3485651" cy="5029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0" name="Рисунок 9" descr="Изображение выглядит как текст, снимок экрана, Шрифт, письм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C0C8855-8E23-96E4-5096-B0E896F67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88" y="914400"/>
            <a:ext cx="3613384" cy="5029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11" name="Рисунок 10" descr="Изображение выглядит как текст, снимок экрана, Шрифт, диаграмм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5A88D80-A19D-1122-E252-BE5343955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050" y="914400"/>
            <a:ext cx="3486059" cy="5029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540F764-F1AB-95D3-B612-5401EE0B20FB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30277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B1C63-C63B-D90B-E35D-213394E73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9DA3A-81BC-0FA1-8612-3B9C91450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44" y="4456"/>
            <a:ext cx="11927711" cy="74541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2: Создание шаблонов документов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50CF87-B789-2C42-C7E8-53AF2FE05FE8}"/>
              </a:ext>
            </a:extLst>
          </p:cNvPr>
          <p:cNvSpPr txBox="1"/>
          <p:nvPr/>
        </p:nvSpPr>
        <p:spPr>
          <a:xfrm>
            <a:off x="2179320" y="6057900"/>
            <a:ext cx="3609340" cy="6666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>
                <a:latin typeface="Times New Roman"/>
                <a:cs typeface="Times New Roman"/>
              </a:rPr>
              <a:t>Шаблон приказа по основной</a:t>
            </a:r>
            <a:endParaRPr lang="ru-RU" dirty="0">
              <a:latin typeface="Aptos" panose="020B0004020202020204"/>
              <a:cs typeface="Times New Roman"/>
            </a:endParaRPr>
          </a:p>
          <a:p>
            <a:pPr algn="ctr"/>
            <a:r>
              <a:rPr lang="ru-RU" b="1" i="1">
                <a:latin typeface="Times New Roman"/>
                <a:cs typeface="Times New Roman"/>
              </a:rPr>
              <a:t>деятельности</a:t>
            </a:r>
            <a:endParaRPr lang="ru-RU" b="1" i="1" dirty="0">
              <a:latin typeface="Times New Roman"/>
              <a:cs typeface="Times New Roman"/>
            </a:endParaRPr>
          </a:p>
        </p:txBody>
      </p:sp>
      <p:pic>
        <p:nvPicPr>
          <p:cNvPr id="5" name="Рисунок 4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AAD87C9-A0F0-87B9-D407-3C97BEC8E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527" y="741680"/>
            <a:ext cx="3718385" cy="52933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E3A612-A08A-1C18-EDCA-BA559E4F37E1}"/>
              </a:ext>
            </a:extLst>
          </p:cNvPr>
          <p:cNvSpPr txBox="1"/>
          <p:nvPr/>
        </p:nvSpPr>
        <p:spPr>
          <a:xfrm>
            <a:off x="6344919" y="6057900"/>
            <a:ext cx="3609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приказа по </a:t>
            </a:r>
            <a:r>
              <a:rPr lang="ru-RU" b="1" i="1" dirty="0" err="1" smtClean="0">
                <a:latin typeface="Times New Roman"/>
                <a:cs typeface="Times New Roman"/>
              </a:rPr>
              <a:t>орг-ционной</a:t>
            </a:r>
            <a:endParaRPr lang="ru-RU" dirty="0">
              <a:latin typeface="Aptos" panose="020B0004020202020204"/>
              <a:cs typeface="Times New Roman"/>
            </a:endParaRPr>
          </a:p>
          <a:p>
            <a:pPr algn="ctr"/>
            <a:r>
              <a:rPr lang="ru-RU" b="1" i="1" dirty="0">
                <a:latin typeface="Times New Roman"/>
                <a:cs typeface="Times New Roman"/>
              </a:rPr>
              <a:t>деятельности</a:t>
            </a:r>
          </a:p>
        </p:txBody>
      </p:sp>
      <p:pic>
        <p:nvPicPr>
          <p:cNvPr id="10" name="Рисунок 9" descr="Изображение выглядит как текст, Шрифт, снимок экрана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387AB36-837A-C4E2-F783-09897B09B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507" y="741680"/>
            <a:ext cx="3721786" cy="52933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7D2398-D651-8F23-B1F7-365216FD40EB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58612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67909-8392-0277-5F0C-51D066902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0A258-2476-7AF8-1396-724E7A9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44" y="4456"/>
            <a:ext cx="11927711" cy="74541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2: Создание шаблонов документов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0ADD80-3C47-67FB-DD58-DF5F5EC5031C}"/>
              </a:ext>
            </a:extLst>
          </p:cNvPr>
          <p:cNvSpPr txBox="1"/>
          <p:nvPr/>
        </p:nvSpPr>
        <p:spPr>
          <a:xfrm>
            <a:off x="381000" y="6057900"/>
            <a:ext cx="36093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служебной записки</a:t>
            </a:r>
            <a:endParaRPr lang="ru-RU" dirty="0">
              <a:latin typeface="Aptos" panose="020B0004020202020204"/>
              <a:cs typeface="Times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0F66B0-4571-9A8C-B143-C0AA93097EC5}"/>
              </a:ext>
            </a:extLst>
          </p:cNvPr>
          <p:cNvSpPr txBox="1"/>
          <p:nvPr/>
        </p:nvSpPr>
        <p:spPr>
          <a:xfrm>
            <a:off x="4292599" y="6057900"/>
            <a:ext cx="36093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докладной записки</a:t>
            </a:r>
            <a:endParaRPr lang="ru-RU" dirty="0" err="1">
              <a:latin typeface="Aptos" panose="020B0004020202020204"/>
              <a:cs typeface="Times New Roman"/>
            </a:endParaRPr>
          </a:p>
        </p:txBody>
      </p:sp>
      <p:pic>
        <p:nvPicPr>
          <p:cNvPr id="4" name="Рисунок 3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CC8ABE9-4F37-37DF-E78E-14F91AF70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58" y="751840"/>
            <a:ext cx="3604324" cy="529336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11747A-82DF-1139-0D00-A94C3A347431}"/>
              </a:ext>
            </a:extLst>
          </p:cNvPr>
          <p:cNvSpPr txBox="1"/>
          <p:nvPr/>
        </p:nvSpPr>
        <p:spPr>
          <a:xfrm>
            <a:off x="8163558" y="6057900"/>
            <a:ext cx="36601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объяснительной записки</a:t>
            </a:r>
            <a:endParaRPr lang="ru-RU" dirty="0" err="1">
              <a:latin typeface="Aptos" panose="020B0004020202020204"/>
              <a:cs typeface="Times New Roman"/>
            </a:endParaRPr>
          </a:p>
        </p:txBody>
      </p:sp>
      <p:pic>
        <p:nvPicPr>
          <p:cNvPr id="7" name="Рисунок 6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16A5CE2-5FAD-2F46-D618-C3DFF951E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911" y="751840"/>
            <a:ext cx="3607699" cy="5283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8" name="Рисунок 7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8764AA6-B34C-798C-C63C-85D1D7153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1671" y="762000"/>
            <a:ext cx="3638179" cy="527304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21954E-7792-45D7-6D97-4610FEB7B42E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30314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82E01-4F16-1C92-D6BE-08D21BBCC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81D36-DB38-9AB6-5436-B4CC4C717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44" y="4456"/>
            <a:ext cx="11927711" cy="745414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6000"/>
                  </a:schemeClr>
                </a:solidFill>
                <a:latin typeface="Times New Roman"/>
                <a:cs typeface="Times New Roman"/>
              </a:rPr>
              <a:t>Раздел 2: Создание шаблонов документов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4152AF-F053-3EC8-2397-6BC8CD990C1F}"/>
              </a:ext>
            </a:extLst>
          </p:cNvPr>
          <p:cNvSpPr txBox="1"/>
          <p:nvPr/>
        </p:nvSpPr>
        <p:spPr>
          <a:xfrm>
            <a:off x="2179320" y="6057900"/>
            <a:ext cx="3609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протокола совещания (полный)</a:t>
            </a:r>
            <a:endParaRPr lang="ru-RU" dirty="0">
              <a:latin typeface="Aptos" panose="020B0004020202020204"/>
              <a:cs typeface="Times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B50C42-10CD-D9D3-C1A6-98E7F796A94B}"/>
              </a:ext>
            </a:extLst>
          </p:cNvPr>
          <p:cNvSpPr txBox="1"/>
          <p:nvPr/>
        </p:nvSpPr>
        <p:spPr>
          <a:xfrm>
            <a:off x="6344919" y="6057900"/>
            <a:ext cx="3609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i="1" dirty="0">
                <a:latin typeface="Times New Roman"/>
                <a:cs typeface="Times New Roman"/>
              </a:rPr>
              <a:t>Шаблон протокола совещания (краткий)</a:t>
            </a:r>
            <a:endParaRPr lang="ru-RU" dirty="0" err="1">
              <a:latin typeface="Aptos" panose="020B0004020202020204"/>
              <a:cs typeface="Times New Roman"/>
            </a:endParaRPr>
          </a:p>
        </p:txBody>
      </p:sp>
      <p:pic>
        <p:nvPicPr>
          <p:cNvPr id="4" name="Рисунок 3" descr="Изображение выглядит как текст, Шрифт, снимок экрана, ли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3825244-858B-02DF-355B-B30F00368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315" y="753138"/>
            <a:ext cx="3751766" cy="530742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6" name="Рисунок 5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69CA124-E645-9EC4-001E-11C027886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026" y="736600"/>
            <a:ext cx="3758450" cy="53136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E3D53C-9119-E90F-B590-698F5DA4ED65}"/>
              </a:ext>
            </a:extLst>
          </p:cNvPr>
          <p:cNvSpPr txBox="1"/>
          <p:nvPr/>
        </p:nvSpPr>
        <p:spPr>
          <a:xfrm>
            <a:off x="11849100" y="177800"/>
            <a:ext cx="340360" cy="4102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 sz="2000" dirty="0">
                <a:latin typeface="Times New Roman"/>
                <a:cs typeface="Times New Roman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254362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382</Words>
  <Application>Microsoft Office PowerPoint</Application>
  <PresentationFormat>Широкоэкранный</PresentationFormat>
  <Paragraphs>84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Segoe UI</vt:lpstr>
      <vt:lpstr>Times New Roman</vt:lpstr>
      <vt:lpstr>Тема Office</vt:lpstr>
      <vt:lpstr>Тема Office</vt:lpstr>
      <vt:lpstr>РОССИЙСКАЯ ФЕДЕРАЦИЯ МИНИСТЕРСТВО ТРАНСПОРТА РОССИЙСКОЙ ФЕРЕРАЦИИ ФЕДЕРАЛЬНОЕ ГОСУДАРСТВЕННОЕ АВТОНОМНОЕ ОБРАЗОВАТЕЛЬНОЕ УЧРЕЖДЕНИЕ ВЫСШЕГО ОБРАЗОВАНИЯ РОССИЙСКИЙ УНИВЕРСИТЕТ ТРАНСПОРТА  (РУТ (МИИТ) Институт: «Институт международных транспортных коммуникаций» Кафедра «Международный бизнес» </vt:lpstr>
      <vt:lpstr>О компании</vt:lpstr>
      <vt:lpstr>Раздел 1: Настройка СЭД</vt:lpstr>
      <vt:lpstr>Раздел 1: Настройка СЭД</vt:lpstr>
      <vt:lpstr>Раздел 2: Создание шаблонов документов</vt:lpstr>
      <vt:lpstr>Раздел 2: Создание шаблонов документов</vt:lpstr>
      <vt:lpstr>Раздел 2: Создание шаблонов документов</vt:lpstr>
      <vt:lpstr>Раздел 2: Создание шаблонов документов</vt:lpstr>
      <vt:lpstr>Раздел 2: Создание шаблонов документов</vt:lpstr>
      <vt:lpstr>Раздел 3: Согласование</vt:lpstr>
      <vt:lpstr>Раздел 4: Подписание</vt:lpstr>
      <vt:lpstr>Раздел 5: Регистрация</vt:lpstr>
      <vt:lpstr>Раздел 5: Регистрация</vt:lpstr>
      <vt:lpstr>Заключение</vt:lpstr>
      <vt:lpstr>Спасибо за Ваше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ФЕДЕРАЦИЯ МИНИСТЕРСТВО ТРАНСПОРТА РОССИЙСКОЙ ФЕРЕРАЦИИ ФЕДЕРАЛЬНОЕ ГОСУДАРСТВЕННОЕ АВТОНОМНОЕ ОБРАЗОВАТЕЛЬНОЕ УЧРЕЖДЕНИЕ ВЫСШЕГО ОБРАЗОВАНИЯ РОССИЙСКИЙ УНИВЕРСИТЕТ ТРАНСПОРТА  (РУТ (МИИТ) Институт: «Институт международных транспортных коммуникаций» Кафедра «Международный бизнес»</dc:title>
  <dc:creator>Grokhotova Darya</dc:creator>
  <cp:lastModifiedBy>Админ</cp:lastModifiedBy>
  <cp:revision>817</cp:revision>
  <dcterms:created xsi:type="dcterms:W3CDTF">2026-01-07T07:08:48Z</dcterms:created>
  <dcterms:modified xsi:type="dcterms:W3CDTF">2026-03-16T16:19:06Z</dcterms:modified>
</cp:coreProperties>
</file>